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8" r:id="rId1"/>
  </p:sldMasterIdLst>
  <p:notesMasterIdLst>
    <p:notesMasterId r:id="rId27"/>
  </p:notesMasterIdLst>
  <p:sldIdLst>
    <p:sldId id="287" r:id="rId2"/>
    <p:sldId id="288" r:id="rId3"/>
    <p:sldId id="289" r:id="rId4"/>
    <p:sldId id="290" r:id="rId5"/>
    <p:sldId id="291" r:id="rId6"/>
    <p:sldId id="292" r:id="rId7"/>
    <p:sldId id="293" r:id="rId8"/>
    <p:sldId id="294" r:id="rId9"/>
    <p:sldId id="257" r:id="rId10"/>
    <p:sldId id="269" r:id="rId11"/>
    <p:sldId id="270" r:id="rId12"/>
    <p:sldId id="268" r:id="rId13"/>
    <p:sldId id="271" r:id="rId14"/>
    <p:sldId id="274" r:id="rId15"/>
    <p:sldId id="273" r:id="rId16"/>
    <p:sldId id="275" r:id="rId17"/>
    <p:sldId id="279" r:id="rId18"/>
    <p:sldId id="277" r:id="rId19"/>
    <p:sldId id="272" r:id="rId20"/>
    <p:sldId id="276" r:id="rId21"/>
    <p:sldId id="278" r:id="rId22"/>
    <p:sldId id="284" r:id="rId23"/>
    <p:sldId id="283" r:id="rId24"/>
    <p:sldId id="285" r:id="rId25"/>
    <p:sldId id="286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E4B429"/>
    <a:srgbClr val="FFD54F"/>
    <a:srgbClr val="FFEA3D"/>
    <a:srgbClr val="FFFFAA"/>
    <a:srgbClr val="E0249A"/>
    <a:srgbClr val="0073CF"/>
    <a:srgbClr val="57068C"/>
    <a:srgbClr val="FFDB43"/>
    <a:srgbClr val="FDD5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3086" autoAdjust="0"/>
    <p:restoredTop sz="94660"/>
  </p:normalViewPr>
  <p:slideViewPr>
    <p:cSldViewPr snapToGrid="0">
      <p:cViewPr varScale="1">
        <p:scale>
          <a:sx n="87" d="100"/>
          <a:sy n="87" d="100"/>
        </p:scale>
        <p:origin x="154" y="-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30" d="100"/>
        <a:sy n="3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78E97C-1779-4CEE-80D0-5BBB1AC4023D}" type="datetimeFigureOut">
              <a:rPr lang="en-US" smtClean="0"/>
              <a:t>10/30/2019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CEF7D1-689C-4BC1-B59B-4A4CE078EC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1431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8046" y="5403333"/>
            <a:ext cx="5158224" cy="1573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2740" y="1028940"/>
            <a:ext cx="8692199" cy="1474115"/>
          </a:xfrm>
        </p:spPr>
        <p:txBody>
          <a:bodyPr lIns="0" anchor="b">
            <a:noAutofit/>
          </a:bodyPr>
          <a:lstStyle>
            <a:lvl1pPr algn="l">
              <a:defRPr sz="54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SLIDE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2740" y="4266821"/>
            <a:ext cx="5486243" cy="666549"/>
          </a:xfrm>
        </p:spPr>
        <p:txBody>
          <a:bodyPr lIns="0" anchor="t">
            <a:normAutofit/>
          </a:bodyPr>
          <a:lstStyle>
            <a:lvl1pPr marL="0" indent="0" algn="l">
              <a:buNone/>
              <a:defRPr sz="2000" b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2740" y="2642329"/>
            <a:ext cx="1182916" cy="377962"/>
          </a:xfrm>
          <a:solidFill>
            <a:schemeClr val="accent1"/>
          </a:solidFill>
        </p:spPr>
        <p:txBody>
          <a:bodyPr/>
          <a:lstStyle>
            <a:lvl1pPr>
              <a:defRPr sz="11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A318C6E2-4AA5-436E-9815-715E9B2235FA}" type="datetime1">
              <a:rPr lang="en-US" smtClean="0"/>
              <a:t>10/30/2019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6623674" y="6377231"/>
            <a:ext cx="4293708" cy="250337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148416" y="6377231"/>
            <a:ext cx="553900" cy="250337"/>
          </a:xfrm>
        </p:spPr>
        <p:txBody>
          <a:bodyPr/>
          <a:lstStyle>
            <a:lvl1pPr algn="ctr">
              <a:defRPr/>
            </a:lvl1pPr>
          </a:lstStyle>
          <a:p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" name="Group 4"/>
          <p:cNvGrpSpPr/>
          <p:nvPr userDrawn="1"/>
        </p:nvGrpSpPr>
        <p:grpSpPr>
          <a:xfrm>
            <a:off x="0" y="0"/>
            <a:ext cx="12192000" cy="397164"/>
            <a:chOff x="0" y="0"/>
            <a:chExt cx="12192000" cy="397164"/>
          </a:xfrm>
        </p:grpSpPr>
        <p:sp>
          <p:nvSpPr>
            <p:cNvPr id="18" name="Rectangle 17"/>
            <p:cNvSpPr/>
            <p:nvPr userDrawn="1"/>
          </p:nvSpPr>
          <p:spPr>
            <a:xfrm>
              <a:off x="1" y="198582"/>
              <a:ext cx="3082197" cy="1985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 userDrawn="1"/>
          </p:nvSpPr>
          <p:spPr>
            <a:xfrm>
              <a:off x="3050818" y="198582"/>
              <a:ext cx="3047061" cy="19858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 userDrawn="1"/>
          </p:nvSpPr>
          <p:spPr>
            <a:xfrm>
              <a:off x="6097879" y="198582"/>
              <a:ext cx="3047061" cy="19858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 userDrawn="1"/>
          </p:nvSpPr>
          <p:spPr>
            <a:xfrm>
              <a:off x="9144939" y="198582"/>
              <a:ext cx="3047061" cy="19858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 userDrawn="1"/>
          </p:nvSpPr>
          <p:spPr>
            <a:xfrm>
              <a:off x="0" y="0"/>
              <a:ext cx="12191999" cy="19858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15592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9881" y="1396192"/>
            <a:ext cx="5542713" cy="670270"/>
          </a:xfrm>
        </p:spPr>
        <p:txBody>
          <a:bodyPr anchor="b">
            <a:noAutofit/>
          </a:bodyPr>
          <a:lstStyle>
            <a:lvl1pPr marL="0" indent="0">
              <a:buNone/>
              <a:defRPr sz="2800" b="1" baseline="0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9881" y="2184400"/>
            <a:ext cx="5542713" cy="3846945"/>
          </a:xfrm>
        </p:spPr>
        <p:txBody>
          <a:bodyPr>
            <a:normAutofit/>
          </a:bodyPr>
          <a:lstStyle>
            <a:lvl1pPr marL="288925" indent="-288925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 sz="2000"/>
            </a:lvl1pPr>
            <a:lvl2pPr marL="6858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 sz="1800"/>
            </a:lvl2pPr>
            <a:lvl3pPr marL="11430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 sz="1600"/>
            </a:lvl3pPr>
            <a:lvl4pPr marL="16002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 sz="1400"/>
            </a:lvl4pPr>
            <a:lvl5pPr marL="20574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6154" y="1396192"/>
            <a:ext cx="5593458" cy="670270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6154" y="2184400"/>
            <a:ext cx="5593458" cy="3846945"/>
          </a:xfrm>
        </p:spPr>
        <p:txBody>
          <a:bodyPr>
            <a:normAutofit/>
          </a:bodyPr>
          <a:lstStyle>
            <a:lvl1pPr marL="288925" indent="-288925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 sz="2000"/>
            </a:lvl1pPr>
            <a:lvl2pPr marL="6858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 sz="1800"/>
            </a:lvl2pPr>
            <a:lvl3pPr marL="11430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 sz="1600"/>
            </a:lvl3pPr>
            <a:lvl4pPr marL="16002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 sz="1400"/>
            </a:lvl4pPr>
            <a:lvl5pPr marL="20574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 hasCustomPrompt="1"/>
          </p:nvPr>
        </p:nvSpPr>
        <p:spPr>
          <a:xfrm>
            <a:off x="259883" y="434108"/>
            <a:ext cx="11569729" cy="89592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F432B-3FBE-4889-963D-BF97BFBB7D3F}" type="datetime1">
              <a:rPr lang="en-US" smtClean="0"/>
              <a:t>10/30/2019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9598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CCC04-1E76-41EE-A8AC-75AD85313D09}" type="datetime1">
              <a:rPr lang="en-US" smtClean="0"/>
              <a:t>10/30/2019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8487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974A9E-84AC-4661-9381-CC35B09E47F7}" type="datetime1">
              <a:rPr lang="en-US" smtClean="0"/>
              <a:t>10/30/2019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3165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_NoBkg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55829F-8847-4C2A-8DD0-690EAD78E53F}" type="datetime1">
              <a:rPr lang="en-US" smtClean="0"/>
              <a:t>10/30/2019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7678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xt or Quot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930071" y="1237675"/>
            <a:ext cx="4331855" cy="910202"/>
          </a:xfrm>
        </p:spPr>
        <p:txBody>
          <a:bodyPr anchor="b">
            <a:normAutofit/>
          </a:bodyPr>
          <a:lstStyle>
            <a:lvl1pPr algn="ctr">
              <a:defRPr sz="2800" cap="all" baseline="0"/>
            </a:lvl1pPr>
          </a:lstStyle>
          <a:p>
            <a:r>
              <a:rPr lang="en-US" dirty="0"/>
              <a:t>CONTEXT or THEME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0687614" y="6335309"/>
            <a:ext cx="1181114" cy="250337"/>
          </a:xfrm>
        </p:spPr>
        <p:txBody>
          <a:bodyPr/>
          <a:lstStyle/>
          <a:p>
            <a:fld id="{5FDFC970-B950-4395-A833-47227D4A68CA}" type="datetime1">
              <a:rPr lang="en-US" smtClean="0"/>
              <a:t>10/30/2019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3930073" y="2244437"/>
            <a:ext cx="4331855" cy="0"/>
          </a:xfrm>
          <a:prstGeom prst="line">
            <a:avLst/>
          </a:prstGeom>
          <a:ln w="1587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>
            <a:off x="3930073" y="4668983"/>
            <a:ext cx="4331855" cy="0"/>
          </a:xfrm>
          <a:prstGeom prst="line">
            <a:avLst/>
          </a:prstGeom>
          <a:ln w="1587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660400" y="2420360"/>
            <a:ext cx="10871200" cy="2114550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800"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4"/>
          </p:nvPr>
        </p:nvSpPr>
        <p:spPr>
          <a:xfrm>
            <a:off x="3930072" y="4784725"/>
            <a:ext cx="4331855" cy="276225"/>
          </a:xfr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 algn="ctr">
              <a:buNone/>
              <a:defRPr 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marL="0" lvl="0" algn="ctr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64198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xt or Quote with Phot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6350285" y="495661"/>
            <a:ext cx="5440648" cy="575736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54362" y="1237675"/>
            <a:ext cx="4331855" cy="910202"/>
          </a:xfrm>
        </p:spPr>
        <p:txBody>
          <a:bodyPr anchor="b">
            <a:normAutofit/>
          </a:bodyPr>
          <a:lstStyle>
            <a:lvl1pPr algn="ctr">
              <a:defRPr sz="2800" cap="all" baseline="0"/>
            </a:lvl1pPr>
          </a:lstStyle>
          <a:p>
            <a:r>
              <a:rPr lang="en-US" dirty="0"/>
              <a:t>CONTEXT or THEME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0692947" y="6335309"/>
            <a:ext cx="1181114" cy="250337"/>
          </a:xfrm>
        </p:spPr>
        <p:txBody>
          <a:bodyPr/>
          <a:lstStyle/>
          <a:p>
            <a:fld id="{5FDFC970-B950-4395-A833-47227D4A68CA}" type="datetime1">
              <a:rPr lang="en-US" smtClean="0"/>
              <a:t>10/30/2019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59882" y="6335309"/>
            <a:ext cx="3887245" cy="250337"/>
          </a:xfrm>
        </p:spPr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479637" y="6335309"/>
            <a:ext cx="1016000" cy="250337"/>
          </a:xfrm>
        </p:spPr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544943" y="2409026"/>
            <a:ext cx="4950694" cy="2114550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200"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4"/>
          </p:nvPr>
        </p:nvSpPr>
        <p:spPr>
          <a:xfrm>
            <a:off x="854362" y="4784725"/>
            <a:ext cx="4331855" cy="276225"/>
          </a:xfr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 algn="ctr">
              <a:buNone/>
              <a:defRPr 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marL="0" lvl="0" algn="ctr"/>
            <a:r>
              <a:rPr lang="en-US"/>
              <a:t>Edit Master text styles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854363" y="2244437"/>
            <a:ext cx="4331855" cy="0"/>
          </a:xfrm>
          <a:prstGeom prst="line">
            <a:avLst/>
          </a:prstGeom>
          <a:ln w="1587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>
            <a:off x="854363" y="4668983"/>
            <a:ext cx="4331855" cy="0"/>
          </a:xfrm>
          <a:prstGeom prst="line">
            <a:avLst/>
          </a:prstGeom>
          <a:ln w="1587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317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1550988" y="3461559"/>
            <a:ext cx="9070975" cy="598488"/>
          </a:xfrm>
        </p:spPr>
        <p:txBody>
          <a:bodyPr>
            <a:normAutofit/>
          </a:bodyPr>
          <a:lstStyle>
            <a:lvl1pPr marL="0" indent="0" algn="ctr">
              <a:buNone/>
              <a:defRPr sz="3200"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 err="1"/>
              <a:t>Subheader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7591" y="2382981"/>
            <a:ext cx="11569729" cy="1046019"/>
          </a:xfrm>
        </p:spPr>
        <p:txBody>
          <a:bodyPr anchor="b">
            <a:normAutofit/>
          </a:bodyPr>
          <a:lstStyle>
            <a:lvl1pPr algn="ctr">
              <a:defRPr sz="6000" cap="all" baseline="0"/>
            </a:lvl1pPr>
          </a:lstStyle>
          <a:p>
            <a:r>
              <a:rPr lang="en-US" dirty="0"/>
              <a:t>SECTION DIVIDER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0676206" y="6335309"/>
            <a:ext cx="1181114" cy="250337"/>
          </a:xfrm>
        </p:spPr>
        <p:txBody>
          <a:bodyPr/>
          <a:lstStyle/>
          <a:p>
            <a:fld id="{5FDFC970-B950-4395-A833-47227D4A68CA}" type="datetime1">
              <a:rPr lang="en-US" smtClean="0"/>
              <a:t>10/30/2019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7728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1550988" y="3461559"/>
            <a:ext cx="9070975" cy="598488"/>
          </a:xfrm>
        </p:spPr>
        <p:txBody>
          <a:bodyPr>
            <a:normAutofit/>
          </a:bodyPr>
          <a:lstStyle>
            <a:lvl1pPr marL="0" indent="0" algn="ctr">
              <a:buNone/>
              <a:defRPr sz="3200"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 err="1"/>
              <a:t>Subheader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7591" y="2382981"/>
            <a:ext cx="11569729" cy="1046019"/>
          </a:xfrm>
        </p:spPr>
        <p:txBody>
          <a:bodyPr anchor="b">
            <a:normAutofit/>
          </a:bodyPr>
          <a:lstStyle>
            <a:lvl1pPr algn="ctr">
              <a:defRPr sz="6000" cap="all" baseline="0"/>
            </a:lvl1pPr>
          </a:lstStyle>
          <a:p>
            <a:r>
              <a:rPr lang="en-US" dirty="0"/>
              <a:t>SECTION DIVIDER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0676206" y="6335309"/>
            <a:ext cx="1181114" cy="250337"/>
          </a:xfrm>
        </p:spPr>
        <p:txBody>
          <a:bodyPr/>
          <a:lstStyle/>
          <a:p>
            <a:fld id="{5FDFC970-B950-4395-A833-47227D4A68CA}" type="datetime1">
              <a:rPr lang="en-US" smtClean="0"/>
              <a:t>10/30/2019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6828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1550988" y="3461559"/>
            <a:ext cx="9070975" cy="598488"/>
          </a:xfr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 err="1"/>
              <a:t>Subheader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7591" y="2382981"/>
            <a:ext cx="11569729" cy="1046019"/>
          </a:xfrm>
        </p:spPr>
        <p:txBody>
          <a:bodyPr anchor="b">
            <a:normAutofit/>
          </a:bodyPr>
          <a:lstStyle>
            <a:lvl1pPr algn="ctr">
              <a:defRPr sz="600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DIVIDER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0676206" y="6335309"/>
            <a:ext cx="1181114" cy="2503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FDFC970-B950-4395-A833-47227D4A68CA}" type="datetime1">
              <a:rPr lang="en-US" smtClean="0"/>
              <a:pPr/>
              <a:t>10/30/2019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5022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7225" y="4581236"/>
            <a:ext cx="10877550" cy="1597891"/>
          </a:xfrm>
          <a:noFill/>
        </p:spPr>
        <p:txBody>
          <a:bodyPr wrap="square" rtlCol="0" anchor="ctr" anchorCtr="1">
            <a:noAutofit/>
          </a:bodyPr>
          <a:lstStyle>
            <a:lvl1pPr algn="ctr">
              <a:defRPr lang="en-US" sz="1800" b="0" i="0" cap="all" baseline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pPr marL="0" lvl="0" algn="ctr">
              <a:lnSpc>
                <a:spcPct val="75000"/>
              </a:lnSpc>
            </a:pPr>
            <a:r>
              <a:rPr lang="en-US" dirty="0"/>
              <a:t>click to edit master closing slide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660D7-90CE-4513-A3CE-C070B9421917}" type="datetime1">
              <a:rPr lang="en-US" smtClean="0"/>
              <a:t>10/30/2019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657225" y="6335309"/>
            <a:ext cx="4829174" cy="250337"/>
          </a:xfrm>
        </p:spPr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0" y="0"/>
            <a:ext cx="12192000" cy="397164"/>
            <a:chOff x="0" y="0"/>
            <a:chExt cx="12192000" cy="397164"/>
          </a:xfrm>
        </p:grpSpPr>
        <p:sp>
          <p:nvSpPr>
            <p:cNvPr id="17" name="Rectangle 16"/>
            <p:cNvSpPr/>
            <p:nvPr userDrawn="1"/>
          </p:nvSpPr>
          <p:spPr>
            <a:xfrm>
              <a:off x="1" y="198582"/>
              <a:ext cx="3082197" cy="19858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 userDrawn="1"/>
          </p:nvSpPr>
          <p:spPr>
            <a:xfrm>
              <a:off x="3050818" y="198582"/>
              <a:ext cx="3047061" cy="1985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 userDrawn="1"/>
          </p:nvSpPr>
          <p:spPr>
            <a:xfrm>
              <a:off x="6097879" y="198582"/>
              <a:ext cx="3047061" cy="19858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 userDrawn="1"/>
          </p:nvSpPr>
          <p:spPr>
            <a:xfrm>
              <a:off x="9144939" y="198582"/>
              <a:ext cx="3047061" cy="19858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 userDrawn="1"/>
          </p:nvSpPr>
          <p:spPr>
            <a:xfrm>
              <a:off x="0" y="0"/>
              <a:ext cx="12191999" cy="19858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8683" y="2728800"/>
            <a:ext cx="7409079" cy="1240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677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6094124" y="397164"/>
            <a:ext cx="6097876" cy="6460836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2740" y="1028940"/>
            <a:ext cx="5486243" cy="1474115"/>
          </a:xfrm>
        </p:spPr>
        <p:txBody>
          <a:bodyPr lIns="0" anchor="b">
            <a:noAutofit/>
          </a:bodyPr>
          <a:lstStyle>
            <a:lvl1pPr algn="l">
              <a:defRPr sz="54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SLIDE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2740" y="4266821"/>
            <a:ext cx="5486243" cy="666549"/>
          </a:xfrm>
        </p:spPr>
        <p:txBody>
          <a:bodyPr lIns="0" anchor="t">
            <a:normAutofit/>
          </a:bodyPr>
          <a:lstStyle>
            <a:lvl1pPr marL="0" indent="0" algn="l">
              <a:buNone/>
              <a:defRPr sz="2000" b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2740" y="2642329"/>
            <a:ext cx="1182916" cy="377962"/>
          </a:xfrm>
          <a:solidFill>
            <a:schemeClr val="accent1"/>
          </a:solidFill>
        </p:spPr>
        <p:txBody>
          <a:bodyPr/>
          <a:lstStyle>
            <a:lvl1pPr>
              <a:defRPr sz="11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A318C6E2-4AA5-436E-9815-715E9B2235FA}" type="datetime1">
              <a:rPr lang="en-US" smtClean="0"/>
              <a:t>10/30/2019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6623674" y="6377231"/>
            <a:ext cx="4293708" cy="250337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148416" y="6377231"/>
            <a:ext cx="553900" cy="250337"/>
          </a:xfrm>
        </p:spPr>
        <p:txBody>
          <a:bodyPr/>
          <a:lstStyle>
            <a:lvl1pPr algn="ctr">
              <a:defRPr/>
            </a:lvl1pPr>
          </a:lstStyle>
          <a:p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8046" y="5403333"/>
            <a:ext cx="5158224" cy="1573200"/>
          </a:xfrm>
          <a:prstGeom prst="rect">
            <a:avLst/>
          </a:prstGeom>
        </p:spPr>
      </p:pic>
      <p:grpSp>
        <p:nvGrpSpPr>
          <p:cNvPr id="30" name="Group 29"/>
          <p:cNvGrpSpPr/>
          <p:nvPr userDrawn="1"/>
        </p:nvGrpSpPr>
        <p:grpSpPr>
          <a:xfrm>
            <a:off x="0" y="0"/>
            <a:ext cx="12192000" cy="397164"/>
            <a:chOff x="0" y="0"/>
            <a:chExt cx="12192000" cy="397164"/>
          </a:xfrm>
        </p:grpSpPr>
        <p:sp>
          <p:nvSpPr>
            <p:cNvPr id="31" name="Rectangle 30"/>
            <p:cNvSpPr/>
            <p:nvPr userDrawn="1"/>
          </p:nvSpPr>
          <p:spPr>
            <a:xfrm>
              <a:off x="1" y="198582"/>
              <a:ext cx="3082197" cy="1985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/>
            <p:cNvSpPr/>
            <p:nvPr userDrawn="1"/>
          </p:nvSpPr>
          <p:spPr>
            <a:xfrm>
              <a:off x="3050818" y="198582"/>
              <a:ext cx="3047061" cy="19858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/>
            <p:cNvSpPr/>
            <p:nvPr userDrawn="1"/>
          </p:nvSpPr>
          <p:spPr>
            <a:xfrm>
              <a:off x="6097879" y="198582"/>
              <a:ext cx="3047061" cy="19858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/>
            <p:cNvSpPr/>
            <p:nvPr userDrawn="1"/>
          </p:nvSpPr>
          <p:spPr>
            <a:xfrm>
              <a:off x="9144939" y="198582"/>
              <a:ext cx="3047061" cy="19858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/>
            <p:cNvSpPr/>
            <p:nvPr userDrawn="1"/>
          </p:nvSpPr>
          <p:spPr>
            <a:xfrm>
              <a:off x="0" y="0"/>
              <a:ext cx="12191999" cy="19858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31835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_AL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59"/>
          <a:stretch/>
        </p:blipFill>
        <p:spPr>
          <a:xfrm>
            <a:off x="0" y="384561"/>
            <a:ext cx="12192000" cy="647343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33425" y="4682836"/>
            <a:ext cx="10725150" cy="1559782"/>
          </a:xfrm>
          <a:noFill/>
        </p:spPr>
        <p:txBody>
          <a:bodyPr wrap="square" rtlCol="0" anchor="ctr" anchorCtr="1">
            <a:noAutofit/>
          </a:bodyPr>
          <a:lstStyle>
            <a:lvl1pPr algn="ctr">
              <a:defRPr lang="en-US" sz="1800" b="0" i="0">
                <a:solidFill>
                  <a:schemeClr val="bg1">
                    <a:alpha val="81000"/>
                  </a:schemeClr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pPr marL="0" lvl="0" algn="ctr">
              <a:lnSpc>
                <a:spcPct val="75000"/>
              </a:lnSpc>
            </a:pPr>
            <a:r>
              <a:rPr lang="en-US" dirty="0"/>
              <a:t>CLICK TO EDIT MASTER CLOSING SLIDE OPTION 2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68D4B-3D0A-49AB-8EA2-2DC8CB4594DB}" type="datetime1">
              <a:rPr lang="en-US" smtClean="0"/>
              <a:t>10/30/2019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733425" y="6335309"/>
            <a:ext cx="4752974" cy="250337"/>
          </a:xfrm>
        </p:spPr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6652" y="2748600"/>
            <a:ext cx="7418732" cy="124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082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3689" y="5252878"/>
            <a:ext cx="5158225" cy="1573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2740" y="1028940"/>
            <a:ext cx="8692199" cy="1474115"/>
          </a:xfrm>
        </p:spPr>
        <p:txBody>
          <a:bodyPr lIns="0" anchor="b">
            <a:noAutofit/>
          </a:bodyPr>
          <a:lstStyle>
            <a:lvl1pPr algn="l"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SLIDE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2740" y="4266821"/>
            <a:ext cx="5486243" cy="666549"/>
          </a:xfrm>
        </p:spPr>
        <p:txBody>
          <a:bodyPr lIns="0" anchor="t">
            <a:normAutofit/>
          </a:bodyPr>
          <a:lstStyle>
            <a:lvl1pPr marL="0" indent="0" algn="l">
              <a:buNone/>
              <a:defRPr sz="2000" b="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2740" y="2642329"/>
            <a:ext cx="1182916" cy="377962"/>
          </a:xfrm>
          <a:solidFill>
            <a:schemeClr val="accent1"/>
          </a:solidFill>
          <a:ln>
            <a:noFill/>
          </a:ln>
        </p:spPr>
        <p:txBody>
          <a:bodyPr/>
          <a:lstStyle>
            <a:lvl1pPr>
              <a:defRPr sz="11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A318C6E2-4AA5-436E-9815-715E9B2235FA}" type="datetime1">
              <a:rPr lang="en-US" smtClean="0"/>
              <a:t>10/30/2019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6623674" y="6377231"/>
            <a:ext cx="4293708" cy="250337"/>
          </a:xfrm>
        </p:spPr>
        <p:txBody>
          <a:bodyPr/>
          <a:lstStyle>
            <a:lvl1pPr algn="ctr"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148416" y="6377231"/>
            <a:ext cx="553900" cy="250337"/>
          </a:xfrm>
        </p:spPr>
        <p:txBody>
          <a:bodyPr/>
          <a:lstStyle>
            <a:lvl1pPr algn="ctr"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23" name="Group 22"/>
          <p:cNvGrpSpPr/>
          <p:nvPr userDrawn="1"/>
        </p:nvGrpSpPr>
        <p:grpSpPr>
          <a:xfrm>
            <a:off x="0" y="0"/>
            <a:ext cx="12192000" cy="397164"/>
            <a:chOff x="0" y="0"/>
            <a:chExt cx="12192000" cy="397164"/>
          </a:xfrm>
        </p:grpSpPr>
        <p:sp>
          <p:nvSpPr>
            <p:cNvPr id="24" name="Rectangle 23"/>
            <p:cNvSpPr/>
            <p:nvPr userDrawn="1"/>
          </p:nvSpPr>
          <p:spPr>
            <a:xfrm>
              <a:off x="1" y="198582"/>
              <a:ext cx="3082197" cy="1985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 userDrawn="1"/>
          </p:nvSpPr>
          <p:spPr>
            <a:xfrm>
              <a:off x="3050818" y="198582"/>
              <a:ext cx="3047061" cy="19858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/>
            <p:cNvSpPr/>
            <p:nvPr userDrawn="1"/>
          </p:nvSpPr>
          <p:spPr>
            <a:xfrm>
              <a:off x="6097879" y="198582"/>
              <a:ext cx="3047061" cy="19858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 userDrawn="1"/>
          </p:nvSpPr>
          <p:spPr>
            <a:xfrm>
              <a:off x="9144939" y="198582"/>
              <a:ext cx="3047061" cy="19858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 userDrawn="1"/>
          </p:nvSpPr>
          <p:spPr>
            <a:xfrm>
              <a:off x="0" y="0"/>
              <a:ext cx="12191999" cy="19858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28952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Black with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6094124" y="397164"/>
            <a:ext cx="6097876" cy="6460836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2740" y="1028940"/>
            <a:ext cx="5486243" cy="1474115"/>
          </a:xfrm>
        </p:spPr>
        <p:txBody>
          <a:bodyPr lIns="0" anchor="b">
            <a:noAutofit/>
          </a:bodyPr>
          <a:lstStyle>
            <a:lvl1pPr algn="l"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SLIDE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2740" y="4266821"/>
            <a:ext cx="5486243" cy="666549"/>
          </a:xfrm>
        </p:spPr>
        <p:txBody>
          <a:bodyPr lIns="0" anchor="t">
            <a:normAutofit/>
          </a:bodyPr>
          <a:lstStyle>
            <a:lvl1pPr marL="0" indent="0" algn="l">
              <a:buNone/>
              <a:defRPr sz="2000" b="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2740" y="2642329"/>
            <a:ext cx="1182916" cy="377962"/>
          </a:xfrm>
          <a:solidFill>
            <a:schemeClr val="accent1"/>
          </a:solidFill>
          <a:ln>
            <a:noFill/>
          </a:ln>
        </p:spPr>
        <p:txBody>
          <a:bodyPr/>
          <a:lstStyle>
            <a:lvl1pPr>
              <a:defRPr sz="11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A318C6E2-4AA5-436E-9815-715E9B2235FA}" type="datetime1">
              <a:rPr lang="en-US" smtClean="0"/>
              <a:t>10/30/2019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6623674" y="6377231"/>
            <a:ext cx="4293708" cy="250337"/>
          </a:xfrm>
        </p:spPr>
        <p:txBody>
          <a:bodyPr/>
          <a:lstStyle>
            <a:lvl1pPr algn="ctr"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148416" y="6377231"/>
            <a:ext cx="553900" cy="250337"/>
          </a:xfrm>
        </p:spPr>
        <p:txBody>
          <a:bodyPr/>
          <a:lstStyle>
            <a:lvl1pPr algn="ctr"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30" name="Group 29"/>
          <p:cNvGrpSpPr/>
          <p:nvPr userDrawn="1"/>
        </p:nvGrpSpPr>
        <p:grpSpPr>
          <a:xfrm>
            <a:off x="0" y="0"/>
            <a:ext cx="12192000" cy="397164"/>
            <a:chOff x="0" y="0"/>
            <a:chExt cx="12192000" cy="397164"/>
          </a:xfrm>
        </p:grpSpPr>
        <p:sp>
          <p:nvSpPr>
            <p:cNvPr id="31" name="Rectangle 30"/>
            <p:cNvSpPr/>
            <p:nvPr userDrawn="1"/>
          </p:nvSpPr>
          <p:spPr>
            <a:xfrm>
              <a:off x="1" y="198582"/>
              <a:ext cx="3082197" cy="1985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/>
            <p:cNvSpPr/>
            <p:nvPr userDrawn="1"/>
          </p:nvSpPr>
          <p:spPr>
            <a:xfrm>
              <a:off x="3050818" y="198582"/>
              <a:ext cx="3047061" cy="19858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/>
            <p:cNvSpPr/>
            <p:nvPr userDrawn="1"/>
          </p:nvSpPr>
          <p:spPr>
            <a:xfrm>
              <a:off x="6097879" y="198582"/>
              <a:ext cx="3047061" cy="19858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/>
            <p:cNvSpPr/>
            <p:nvPr userDrawn="1"/>
          </p:nvSpPr>
          <p:spPr>
            <a:xfrm>
              <a:off x="9144939" y="198582"/>
              <a:ext cx="3047061" cy="19858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/>
            <p:cNvSpPr/>
            <p:nvPr userDrawn="1"/>
          </p:nvSpPr>
          <p:spPr>
            <a:xfrm>
              <a:off x="0" y="0"/>
              <a:ext cx="12191999" cy="19858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6" name="Picture 3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3689" y="5252878"/>
            <a:ext cx="5158225" cy="15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06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4B0C9-B47E-4B33-A656-C78D1805DA95}" type="datetime1">
              <a:rPr lang="en-US" smtClean="0"/>
              <a:t>10/30/2019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6323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M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7407696" y="685060"/>
            <a:ext cx="1420859" cy="286052"/>
          </a:xfrm>
        </p:spPr>
        <p:txBody>
          <a:bodyPr anchor="ctr">
            <a:noAutofit/>
          </a:bodyPr>
          <a:lstStyle>
            <a:lvl1pPr marL="0" indent="0" algn="ctr">
              <a:buNone/>
              <a:defRPr sz="1100" b="0" baseline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MENU ITEM 1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8908224" y="685060"/>
            <a:ext cx="1420859" cy="286052"/>
          </a:xfrm>
        </p:spPr>
        <p:txBody>
          <a:bodyPr anchor="ctr">
            <a:noAutofit/>
          </a:bodyPr>
          <a:lstStyle>
            <a:lvl1pPr marL="0" indent="0" algn="ctr">
              <a:buNone/>
              <a:defRPr sz="1100" b="0" baseline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MENU ITEM 2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10408752" y="685060"/>
            <a:ext cx="1420859" cy="286052"/>
          </a:xfrm>
        </p:spPr>
        <p:txBody>
          <a:bodyPr anchor="ctr">
            <a:noAutofit/>
          </a:bodyPr>
          <a:lstStyle>
            <a:lvl1pPr marL="0" indent="0" algn="ctr">
              <a:buNone/>
              <a:defRPr sz="1100" b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MENU ITEM 3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48C228CE-C572-4AF5-9728-AA6E475873DD}" type="datetime1">
              <a:rPr lang="en-US" smtClean="0"/>
              <a:t>10/30/2019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59883" y="434108"/>
            <a:ext cx="7046081" cy="895927"/>
          </a:xfrm>
        </p:spPr>
        <p:txBody>
          <a:bodyPr/>
          <a:lstStyle>
            <a:lvl1pPr>
              <a:defRPr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7036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59882" y="1709738"/>
            <a:ext cx="9399507" cy="2852737"/>
          </a:xfrm>
        </p:spPr>
        <p:txBody>
          <a:bodyPr anchor="b">
            <a:normAutofit/>
          </a:bodyPr>
          <a:lstStyle>
            <a:lvl1pPr algn="l">
              <a:defRPr sz="40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</a:t>
            </a:r>
            <a:br>
              <a:rPr lang="en-US" dirty="0"/>
            </a:br>
            <a:r>
              <a:rPr lang="en-US" dirty="0"/>
              <a:t>SECTION TITLE SLIDE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9882" y="4589463"/>
            <a:ext cx="9399507" cy="1500187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D43AC-4B94-471D-A170-0D88FCD1FB54}" type="datetime1">
              <a:rPr lang="en-US" smtClean="0"/>
              <a:t>10/30/2019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9021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ection Header_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085" y="1783162"/>
            <a:ext cx="7409079" cy="12403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60521" y="3727927"/>
            <a:ext cx="8770620" cy="1212056"/>
          </a:xfrm>
        </p:spPr>
        <p:txBody>
          <a:bodyPr anchor="b">
            <a:noAutofit/>
          </a:bodyPr>
          <a:lstStyle>
            <a:lvl1pPr algn="l">
              <a:defRPr sz="40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EDIT MASTER</a:t>
            </a:r>
            <a:br>
              <a:rPr lang="en-US" dirty="0"/>
            </a:br>
            <a:r>
              <a:rPr lang="en-US" dirty="0"/>
              <a:t>SECTION TITLE SLIDE OPTION 2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960521" y="4947813"/>
            <a:ext cx="8770620" cy="666549"/>
          </a:xfrm>
        </p:spPr>
        <p:txBody>
          <a:bodyPr anchor="t">
            <a:normAutofit/>
          </a:bodyPr>
          <a:lstStyle>
            <a:lvl1pPr marL="0" indent="0" algn="l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FF9E2-52BD-4C8D-9C57-79F661DB94A1}" type="datetime1">
              <a:rPr lang="en-US" smtClean="0"/>
              <a:t>10/30/2019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60521" y="6335309"/>
            <a:ext cx="4525878" cy="250337"/>
          </a:xfrm>
        </p:spPr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27" name="Group 26"/>
          <p:cNvGrpSpPr/>
          <p:nvPr userDrawn="1"/>
        </p:nvGrpSpPr>
        <p:grpSpPr>
          <a:xfrm>
            <a:off x="0" y="0"/>
            <a:ext cx="12192000" cy="397164"/>
            <a:chOff x="0" y="0"/>
            <a:chExt cx="12192000" cy="397164"/>
          </a:xfrm>
        </p:grpSpPr>
        <p:sp>
          <p:nvSpPr>
            <p:cNvPr id="28" name="Rectangle 27"/>
            <p:cNvSpPr/>
            <p:nvPr userDrawn="1"/>
          </p:nvSpPr>
          <p:spPr>
            <a:xfrm>
              <a:off x="1" y="198582"/>
              <a:ext cx="3082197" cy="1985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 userDrawn="1"/>
          </p:nvSpPr>
          <p:spPr>
            <a:xfrm>
              <a:off x="3050818" y="198582"/>
              <a:ext cx="3047061" cy="19858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 userDrawn="1"/>
          </p:nvSpPr>
          <p:spPr>
            <a:xfrm>
              <a:off x="6097879" y="198582"/>
              <a:ext cx="3047061" cy="19858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/>
            <p:nvPr userDrawn="1"/>
          </p:nvSpPr>
          <p:spPr>
            <a:xfrm>
              <a:off x="9144939" y="198582"/>
              <a:ext cx="3047061" cy="19858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/>
            <p:cNvSpPr/>
            <p:nvPr userDrawn="1"/>
          </p:nvSpPr>
          <p:spPr>
            <a:xfrm>
              <a:off x="0" y="0"/>
              <a:ext cx="12191999" cy="19858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42748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59883" y="434108"/>
            <a:ext cx="11569729" cy="89592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9882" y="1413164"/>
            <a:ext cx="5586855" cy="4590472"/>
          </a:xfrm>
        </p:spPr>
        <p:txBody>
          <a:bodyPr/>
          <a:lstStyle>
            <a:lvl1pPr marL="288925" indent="-288925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/>
            </a:lvl1pPr>
            <a:lvl2pPr marL="6858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/>
            </a:lvl2pPr>
            <a:lvl3pPr marL="11430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/>
            </a:lvl3pPr>
            <a:lvl4pPr marL="16002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/>
            </a:lvl4pPr>
            <a:lvl5pPr marL="20574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992" y="1413164"/>
            <a:ext cx="5658620" cy="4590472"/>
          </a:xfrm>
        </p:spPr>
        <p:txBody>
          <a:bodyPr/>
          <a:lstStyle>
            <a:lvl1pPr marL="288925" indent="-288925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/>
            </a:lvl1pPr>
            <a:lvl2pPr marL="6858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/>
            </a:lvl2pPr>
            <a:lvl3pPr marL="11430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/>
            </a:lvl3pPr>
            <a:lvl4pPr marL="16002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/>
            </a:lvl4pPr>
            <a:lvl5pPr marL="20574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1881F3-AB4F-4026-8B03-DBF7475676B1}" type="datetime1">
              <a:rPr lang="en-US" smtClean="0"/>
              <a:t>10/30/2019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8516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831" y="5830838"/>
            <a:ext cx="3851487" cy="117466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883" y="434108"/>
            <a:ext cx="11569729" cy="8959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9882" y="1413163"/>
            <a:ext cx="11569729" cy="45951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38014" y="6335309"/>
            <a:ext cx="1181114" cy="2503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5FDFC970-B950-4395-A833-47227D4A68CA}" type="datetime1">
              <a:rPr lang="en-US" smtClean="0"/>
              <a:t>10/30/2019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9882" y="6335309"/>
            <a:ext cx="5226517" cy="2503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588000" y="6335309"/>
            <a:ext cx="1016000" cy="2503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26" name="Group 25"/>
          <p:cNvGrpSpPr/>
          <p:nvPr userDrawn="1"/>
        </p:nvGrpSpPr>
        <p:grpSpPr>
          <a:xfrm>
            <a:off x="0" y="0"/>
            <a:ext cx="12192000" cy="397164"/>
            <a:chOff x="0" y="0"/>
            <a:chExt cx="12192000" cy="397164"/>
          </a:xfrm>
        </p:grpSpPr>
        <p:sp>
          <p:nvSpPr>
            <p:cNvPr id="27" name="Rectangle 26"/>
            <p:cNvSpPr/>
            <p:nvPr userDrawn="1"/>
          </p:nvSpPr>
          <p:spPr>
            <a:xfrm>
              <a:off x="1" y="198582"/>
              <a:ext cx="3082197" cy="1985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 userDrawn="1"/>
          </p:nvSpPr>
          <p:spPr>
            <a:xfrm>
              <a:off x="3050818" y="198582"/>
              <a:ext cx="3047061" cy="19858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 userDrawn="1"/>
          </p:nvSpPr>
          <p:spPr>
            <a:xfrm>
              <a:off x="6097879" y="198582"/>
              <a:ext cx="3047061" cy="19858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 userDrawn="1"/>
          </p:nvSpPr>
          <p:spPr>
            <a:xfrm>
              <a:off x="9144939" y="198582"/>
              <a:ext cx="3047061" cy="19858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/>
            <p:nvPr userDrawn="1"/>
          </p:nvSpPr>
          <p:spPr>
            <a:xfrm>
              <a:off x="0" y="0"/>
              <a:ext cx="12191999" cy="19858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737001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714" r:id="rId2"/>
    <p:sldLayoutId id="2147483715" r:id="rId3"/>
    <p:sldLayoutId id="2147483716" r:id="rId4"/>
    <p:sldLayoutId id="2147483670" r:id="rId5"/>
    <p:sldLayoutId id="2147483693" r:id="rId6"/>
    <p:sldLayoutId id="2147483671" r:id="rId7"/>
    <p:sldLayoutId id="2147483690" r:id="rId8"/>
    <p:sldLayoutId id="2147483672" r:id="rId9"/>
    <p:sldLayoutId id="2147483673" r:id="rId10"/>
    <p:sldLayoutId id="2147483674" r:id="rId11"/>
    <p:sldLayoutId id="2147483675" r:id="rId12"/>
    <p:sldLayoutId id="2147483710" r:id="rId13"/>
    <p:sldLayoutId id="2147483717" r:id="rId14"/>
    <p:sldLayoutId id="2147483718" r:id="rId15"/>
    <p:sldLayoutId id="2147483719" r:id="rId16"/>
    <p:sldLayoutId id="2147483720" r:id="rId17"/>
    <p:sldLayoutId id="2147483721" r:id="rId18"/>
    <p:sldLayoutId id="2147483712" r:id="rId19"/>
    <p:sldLayoutId id="2147483713" r:id="rId20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3600" b="0" kern="1200" spc="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88925" indent="-288925" algn="l" defTabSz="914400" rtl="0" eaLnBrk="1" latinLnBrk="0" hangingPunct="1">
        <a:lnSpc>
          <a:spcPct val="100000"/>
        </a:lnSpc>
        <a:spcBef>
          <a:spcPts val="800"/>
        </a:spcBef>
        <a:spcAft>
          <a:spcPts val="800"/>
        </a:spcAft>
        <a:buClr>
          <a:schemeClr val="tx1"/>
        </a:buClr>
        <a:buSzPct val="85000"/>
        <a:buFont typeface="Wingdings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800"/>
        </a:spcBef>
        <a:spcAft>
          <a:spcPts val="800"/>
        </a:spcAft>
        <a:buClr>
          <a:schemeClr val="tx1"/>
        </a:buClr>
        <a:buSzPct val="85000"/>
        <a:buFont typeface="Wingdings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800"/>
        </a:spcBef>
        <a:spcAft>
          <a:spcPts val="800"/>
        </a:spcAft>
        <a:buClr>
          <a:schemeClr val="tx1"/>
        </a:buClr>
        <a:buSzPct val="85000"/>
        <a:buFont typeface="Wingdings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800"/>
        </a:spcBef>
        <a:spcAft>
          <a:spcPts val="800"/>
        </a:spcAft>
        <a:buClr>
          <a:schemeClr val="tx1"/>
        </a:buClr>
        <a:buSzPct val="85000"/>
        <a:buFont typeface="Wingdings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800"/>
        </a:spcBef>
        <a:spcAft>
          <a:spcPts val="800"/>
        </a:spcAft>
        <a:buClr>
          <a:schemeClr val="tx1"/>
        </a:buClr>
        <a:buSzPct val="85000"/>
        <a:buFont typeface="Wingdings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Deep Portfolio Theory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Presented by: Jinyang Li; Linda Wu; Lina Wang</a:t>
            </a:r>
          </a:p>
          <a:p>
            <a:r>
              <a:rPr lang="en-US" dirty="0"/>
              <a:t>ACTSC 972 Midterm Project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4D485-9E4C-422A-874A-A7B0EA07F166}" type="datetime1">
              <a:rPr lang="en-US" smtClean="0"/>
              <a:t>10/30/2019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4549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Calibration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4F54E5D-927B-0A4F-BFF6-3DBF0CFE50FB}"/>
              </a:ext>
            </a:extLst>
          </p:cNvPr>
          <p:cNvSpPr txBox="1"/>
          <p:nvPr/>
        </p:nvSpPr>
        <p:spPr>
          <a:xfrm>
            <a:off x="4872251" y="345288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CCDF853-11D0-DE49-8424-04F8A3E704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508" y="1413163"/>
            <a:ext cx="9782983" cy="404677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11862863-2600-E84C-9724-3505CDD477E8}"/>
              </a:ext>
            </a:extLst>
          </p:cNvPr>
          <p:cNvSpPr/>
          <p:nvPr/>
        </p:nvSpPr>
        <p:spPr>
          <a:xfrm>
            <a:off x="1204508" y="5446291"/>
            <a:ext cx="9782983" cy="203882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857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Calibration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8748" y="1240703"/>
            <a:ext cx="4830733" cy="3117894"/>
          </a:xfrm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In our implementation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1B7A1190-8A56-104C-9DC4-C80C21D838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1197" y="2758397"/>
            <a:ext cx="6007100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684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Calibration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565230" y="1425571"/>
                <a:ext cx="9061539" cy="4687386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Approach: a deep neuro network</a:t>
                </a:r>
              </a:p>
              <a:p>
                <a:pPr lvl="1"/>
                <a:r>
                  <a:rPr lang="en-US" dirty="0"/>
                  <a:t>Two layers: encoder, decoder</a:t>
                </a:r>
              </a:p>
              <a:p>
                <a:pPr lvl="1"/>
                <a:r>
                  <a:rPr lang="en-US" dirty="0"/>
                  <a:t>Number of neurons: 5</a:t>
                </a:r>
              </a:p>
              <a:p>
                <a:pPr lvl="1"/>
                <a:r>
                  <a:rPr lang="en-US" dirty="0"/>
                  <a:t>Activation Function: Rectified linear units (</a:t>
                </a:r>
                <a:r>
                  <a:rPr lang="en-US" dirty="0" err="1"/>
                  <a:t>ReLU</a:t>
                </a:r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Regularizer: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=0.01</m:t>
                    </m:r>
                  </m:oMath>
                </a14:m>
                <a:endParaRPr lang="en-US" dirty="0"/>
              </a:p>
              <a:p>
                <a:r>
                  <a:rPr lang="en-US" dirty="0"/>
                  <a:t>Data:</a:t>
                </a:r>
              </a:p>
              <a:p>
                <a:pPr lvl="1"/>
                <a:r>
                  <a:rPr lang="en-US" dirty="0"/>
                  <a:t>Weekly data from Jan-2012 - Dec-2013 on the stocks</a:t>
                </a:r>
              </a:p>
              <a:p>
                <a:pPr lvl="1"/>
                <a:r>
                  <a:rPr lang="en-US" dirty="0"/>
                  <a:t>10 most communal stocks plus x-number of most non-communal stocks (x=15, 35, 55)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65230" y="1425571"/>
                <a:ext cx="9061539" cy="4687386"/>
              </a:xfrm>
              <a:blipFill>
                <a:blip r:embed="rId2"/>
                <a:stretch>
                  <a:fillRect l="-559" t="-8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6464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Calibration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Result: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D6C391B0-02DE-8446-8419-8111552815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6355" y="1539170"/>
            <a:ext cx="5479289" cy="4552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679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340186" y="1637886"/>
                <a:ext cx="9511628" cy="417606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Goal: Find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p>
                  </m:oMath>
                </a14:m>
                <a:r>
                  <a:rPr lang="en-US" dirty="0"/>
                  <a:t> to suitably balance the trade-off between the two errors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In our implementation: Use the model trained at calibration phase to make predictions in the validation set and track the error</a:t>
                </a:r>
              </a:p>
              <a:p>
                <a:r>
                  <a:rPr lang="en-US" dirty="0"/>
                  <a:t>Data:</a:t>
                </a:r>
              </a:p>
              <a:p>
                <a:pPr lvl="1"/>
                <a:r>
                  <a:rPr lang="en-US" dirty="0"/>
                  <a:t>Weekly data from Jan-2014 - Apr-2016 on IBB index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40186" y="1637886"/>
                <a:ext cx="9511628" cy="4176060"/>
              </a:xfrm>
              <a:blipFill>
                <a:blip r:embed="rId2"/>
                <a:stretch>
                  <a:fillRect l="-668" t="-909" r="-6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9CB78152-C527-8B49-8D59-BD17CE9334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4161" y="2667006"/>
            <a:ext cx="6223677" cy="635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040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Result: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5" name="Picture 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E22553BF-CFAA-9E42-B408-6E8857FA70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2983" y="1330035"/>
            <a:ext cx="5763525" cy="4764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414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Alternative Data Set: IVW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46948" y="1529922"/>
            <a:ext cx="8706697" cy="4305249"/>
          </a:xfrm>
        </p:spPr>
        <p:txBody>
          <a:bodyPr>
            <a:normAutofit/>
          </a:bodyPr>
          <a:lstStyle/>
          <a:p>
            <a:r>
              <a:rPr lang="en-US" dirty="0"/>
              <a:t>Calibration Phase:</a:t>
            </a:r>
          </a:p>
          <a:p>
            <a:endParaRPr lang="en-US" dirty="0"/>
          </a:p>
          <a:p>
            <a:pPr lvl="1"/>
            <a:r>
              <a:rPr lang="en-US" dirty="0"/>
              <a:t>Include 15 most communal stocks (communal degree: 3.12 to </a:t>
            </a:r>
            <a:r>
              <a:rPr lang="en-US" altLang="zh-CN" dirty="0"/>
              <a:t>7.61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Increase the number of neurons from 5 to 16</a:t>
            </a:r>
          </a:p>
          <a:p>
            <a:pPr lvl="1"/>
            <a:r>
              <a:rPr lang="en-US" dirty="0"/>
              <a:t>Extend the training data set: daily data from Jan-2014 to Dec-2017</a:t>
            </a:r>
          </a:p>
          <a:p>
            <a:pPr lvl="1"/>
            <a:r>
              <a:rPr lang="en-US" dirty="0"/>
              <a:t>Change the number of tracking stocks accordingly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6100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Alternative Data Set: IVW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dirty="0"/>
              <a:t>Result: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547148" y="6565600"/>
            <a:ext cx="5226517" cy="250337"/>
          </a:xfrm>
        </p:spPr>
        <p:txBody>
          <a:bodyPr/>
          <a:lstStyle/>
          <a:p>
            <a:r>
              <a:rPr lang="en-US" sz="1200" dirty="0"/>
              <a:t># of neurons = 16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7F92FB7F-3F1A-F243-80A0-7AFDAB91AC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334" y="1990529"/>
            <a:ext cx="5631820" cy="4595117"/>
          </a:xfrm>
          <a:prstGeom prst="rect">
            <a:avLst/>
          </a:prstGeom>
        </p:spPr>
      </p:pic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6FE30140-2EA9-ED4F-91C5-BFA98BE3EB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4777" y="1990529"/>
            <a:ext cx="5631819" cy="4700240"/>
          </a:xfrm>
          <a:prstGeom prst="rect">
            <a:avLst/>
          </a:prstGeom>
        </p:spPr>
      </p:pic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61CE3D7D-4E9D-C641-B749-B128C2003CCF}"/>
              </a:ext>
            </a:extLst>
          </p:cNvPr>
          <p:cNvSpPr txBox="1">
            <a:spLocks/>
          </p:cNvSpPr>
          <p:nvPr/>
        </p:nvSpPr>
        <p:spPr>
          <a:xfrm>
            <a:off x="8378993" y="6564708"/>
            <a:ext cx="5226517" cy="2503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/>
              <a:t># of neurons = 64</a:t>
            </a:r>
          </a:p>
        </p:txBody>
      </p:sp>
    </p:spTree>
    <p:extLst>
      <p:ext uri="{BB962C8B-B14F-4D97-AF65-F5344CB8AC3E}">
        <p14:creationId xmlns:p14="http://schemas.microsoft.com/office/powerpoint/2010/main" val="2080414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Alternative Data Set: IVW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7F92FB7F-3F1A-F243-80A0-7AFDAB91AC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472" y="1990529"/>
            <a:ext cx="5631820" cy="459511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98825C2-30B2-D24F-BC68-99FC3FC6F1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4746" y="2019105"/>
            <a:ext cx="6442529" cy="464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64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Alternative Data Set: IVW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2397" y="1663500"/>
            <a:ext cx="9580154" cy="4459479"/>
          </a:xfrm>
        </p:spPr>
        <p:txBody>
          <a:bodyPr>
            <a:normAutofit/>
          </a:bodyPr>
          <a:lstStyle/>
          <a:p>
            <a:r>
              <a:rPr lang="en-US" dirty="0"/>
              <a:t>Validation Phase:</a:t>
            </a:r>
          </a:p>
          <a:p>
            <a:pPr lvl="1"/>
            <a:r>
              <a:rPr lang="en-US" dirty="0"/>
              <a:t>Train models with different regularizes in the calibration phase:</a:t>
            </a:r>
          </a:p>
          <a:p>
            <a:pPr lvl="2"/>
            <a:r>
              <a:rPr lang="en-US" dirty="0"/>
              <a:t>For encoding phase: 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2"/>
            <a:r>
              <a:rPr lang="en-US" dirty="0"/>
              <a:t>For calibration phase:</a:t>
            </a:r>
          </a:p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78EDE512-EFEE-E34B-B31F-A4F1EC5840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9875" y="4434776"/>
            <a:ext cx="4850547" cy="1292112"/>
          </a:xfrm>
          <a:prstGeom prst="rect">
            <a:avLst/>
          </a:prstGeom>
        </p:spPr>
      </p:pic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01A51014-7A52-3E4C-B3F3-3326C8FEB7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9875" y="2756689"/>
            <a:ext cx="4960162" cy="1344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092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Deep portfolio theory </a:t>
            </a:r>
            <a:r>
              <a:rPr lang="en-US" dirty="0"/>
              <a:t>builds on Markowitz’s classic risk-return trade-off and makes use of deep learning to construct portfolios. </a:t>
            </a:r>
          </a:p>
          <a:p>
            <a:r>
              <a:rPr lang="en-US" dirty="0"/>
              <a:t>It first encodes the market information and then decodes it to form a portfolio that is designed to achieve the goal.</a:t>
            </a:r>
          </a:p>
          <a:p>
            <a:r>
              <a:rPr lang="en-US" dirty="0"/>
              <a:t>It relies on deep factors which have a non-linear relationship to the input data.</a:t>
            </a:r>
          </a:p>
          <a:p>
            <a:r>
              <a:rPr lang="en-US" dirty="0"/>
              <a:t>Primary strength: avoid any statistical inputs such as expected returns or variance-covariance matrices. </a:t>
            </a:r>
          </a:p>
          <a:p>
            <a:r>
              <a:rPr lang="en-US" dirty="0"/>
              <a:t>Objective: It will formulate an automated and general portfolio selection process (4 steps): </a:t>
            </a:r>
            <a:r>
              <a:rPr lang="en-US" i="1" dirty="0"/>
              <a:t>Auto-Encoding; Calibration; Validation; Verification.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solidFill>
            <a:schemeClr val="accent1"/>
          </a:solidFill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OVERVIEW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/>
              <a:t>DEEP LEARNING THEORY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3129611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Alternative Data Set: IVW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dirty="0"/>
              <a:t>Result: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1DD87C-E45A-654E-9F10-ECF37A1A2E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740" y="2053937"/>
            <a:ext cx="6220137" cy="467824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966A42E-A6A9-A848-BF10-D95A6150D6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4746" y="2053936"/>
            <a:ext cx="6074605" cy="4595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81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Alternative Data Set: IVW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973A508A-BE65-794F-939C-A92E2AAA73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882" y="1911159"/>
            <a:ext cx="5892361" cy="467448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E4B2070-F08B-0B48-8713-9B22EF9716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3113" y="1911159"/>
            <a:ext cx="6205538" cy="4788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690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Verification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259882" y="1413164"/>
            <a:ext cx="8822572" cy="4590472"/>
          </a:xfrm>
        </p:spPr>
        <p:txBody>
          <a:bodyPr/>
          <a:lstStyle/>
          <a:p>
            <a:r>
              <a:rPr lang="en-US" dirty="0"/>
              <a:t>Verifying the chosen number of stocks</a:t>
            </a:r>
          </a:p>
          <a:p>
            <a:r>
              <a:rPr lang="en-US" dirty="0"/>
              <a:t>Estimating the accuracy of  selected approach using different number of stocks</a:t>
            </a:r>
          </a:p>
        </p:txBody>
      </p:sp>
      <p:pic>
        <p:nvPicPr>
          <p:cNvPr id="9" name="Content Placeholder 15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504" y="3017847"/>
            <a:ext cx="4327394" cy="3068918"/>
          </a:xfrm>
        </p:spPr>
      </p:pic>
      <p:pic>
        <p:nvPicPr>
          <p:cNvPr id="10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9458" y="3017847"/>
            <a:ext cx="4371552" cy="3068918"/>
          </a:xfrm>
        </p:spPr>
      </p:pic>
    </p:spTree>
    <p:extLst>
      <p:ext uri="{BB962C8B-B14F-4D97-AF65-F5344CB8AC3E}">
        <p14:creationId xmlns:p14="http://schemas.microsoft.com/office/powerpoint/2010/main" val="931368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9883" y="1413163"/>
            <a:ext cx="10560518" cy="4595117"/>
          </a:xfrm>
        </p:spPr>
        <p:txBody>
          <a:bodyPr/>
          <a:lstStyle/>
          <a:p>
            <a:r>
              <a:rPr lang="en-US" dirty="0"/>
              <a:t>The authors developed a four-step routine of </a:t>
            </a:r>
            <a:r>
              <a:rPr lang="en-US" i="1" dirty="0"/>
              <a:t>encode</a:t>
            </a:r>
            <a:r>
              <a:rPr lang="en-US" dirty="0"/>
              <a:t>, </a:t>
            </a:r>
            <a:r>
              <a:rPr lang="en-US" i="1" dirty="0"/>
              <a:t>calibrate</a:t>
            </a:r>
            <a:r>
              <a:rPr lang="en-US" dirty="0"/>
              <a:t>, </a:t>
            </a:r>
            <a:r>
              <a:rPr lang="en-US" i="1" dirty="0"/>
              <a:t>validate</a:t>
            </a:r>
            <a:r>
              <a:rPr lang="en-US" dirty="0"/>
              <a:t> and </a:t>
            </a:r>
            <a:r>
              <a:rPr lang="en-US" i="1" dirty="0"/>
              <a:t>verify</a:t>
            </a:r>
            <a:r>
              <a:rPr lang="en-US" dirty="0"/>
              <a:t> for portfolio selection. </a:t>
            </a:r>
          </a:p>
          <a:p>
            <a:r>
              <a:rPr lang="en-US" dirty="0"/>
              <a:t>The large data set of historical returns were encoded and reduced to an information subset, and then decoded to achieve a pre-specified goal.</a:t>
            </a:r>
          </a:p>
          <a:p>
            <a:r>
              <a:rPr lang="en-US" dirty="0"/>
              <a:t>An appropriate amount of regularization was chosen to optimize the out-of-sample performance.</a:t>
            </a:r>
          </a:p>
          <a:p>
            <a:r>
              <a:rPr lang="en-US" dirty="0"/>
              <a:t>(Not shown in slides) In order to beat the index return, the authors amended the target index data during the calibration phase.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7981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Critical Assessment/Limitations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24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B44D1B62-F627-984C-8E98-6F2147C4680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32459" y="1477557"/>
                <a:ext cx="9727081" cy="4787612"/>
              </a:xfrm>
            </p:spPr>
            <p:txBody>
              <a:bodyPr/>
              <a:lstStyle/>
              <a:p>
                <a:r>
                  <a:rPr lang="en-US" dirty="0"/>
                  <a:t>A large amount of manual tuning to achieve the optimized model.</a:t>
                </a:r>
              </a:p>
              <a:p>
                <a:pPr lvl="1"/>
                <a:r>
                  <a:rPr lang="en-US" dirty="0"/>
                  <a:t>Calibration: choice of the number of layers, the number of neurons, the choice of activation function and the choice of </a:t>
                </a:r>
                <a:r>
                  <a:rPr lang="en-US" dirty="0" err="1"/>
                  <a:t>regularizer</a:t>
                </a:r>
                <a:endParaRPr lang="en-US" dirty="0"/>
              </a:p>
              <a:p>
                <a:pPr lvl="1"/>
                <a:r>
                  <a:rPr lang="en-US" dirty="0"/>
                  <a:t>Validation: choice of </a:t>
                </a:r>
                <a:r>
                  <a:rPr lang="en-US" dirty="0" err="1"/>
                  <a:t>regularizer</a:t>
                </a:r>
                <a:r>
                  <a:rPr lang="en-US" dirty="0"/>
                  <a:t> in auto-encoding and calibration phase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Verification: choice of number of stocks (communal and non-communal)</a:t>
                </a:r>
              </a:p>
              <a:p>
                <a:r>
                  <a:rPr lang="en-US" dirty="0"/>
                  <a:t>All the tuning parameters are specified to dataset.</a:t>
                </a:r>
              </a:p>
              <a:p>
                <a:r>
                  <a:rPr lang="en-US" dirty="0" err="1"/>
                  <a:t>Blackbox</a:t>
                </a:r>
                <a:r>
                  <a:rPr lang="en-US" dirty="0"/>
                  <a:t> approach.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B44D1B62-F627-984C-8E98-6F2147C4680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32459" y="1477557"/>
                <a:ext cx="9727081" cy="4787612"/>
              </a:xfrm>
              <a:blipFill>
                <a:blip r:embed="rId2"/>
                <a:stretch>
                  <a:fillRect l="-564" t="-1018" r="-1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77689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4D1B62-F627-984C-8E98-6F2147C468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2459" y="1477557"/>
            <a:ext cx="9727081" cy="4787612"/>
          </a:xfrm>
        </p:spPr>
        <p:txBody>
          <a:bodyPr/>
          <a:lstStyle/>
          <a:p>
            <a:r>
              <a:rPr lang="en-US" dirty="0"/>
              <a:t>J. Heaton, N.G. Polson and J.H. Witte, Deep learning for finance: deep portfolios, </a:t>
            </a:r>
            <a:r>
              <a:rPr lang="en-US" i="1" dirty="0"/>
              <a:t>Appl. Stochastic Models Bus. Ind. </a:t>
            </a:r>
            <a:r>
              <a:rPr lang="en-US" dirty="0"/>
              <a:t>2017, 33 3–12.</a:t>
            </a:r>
          </a:p>
          <a:p>
            <a:r>
              <a:rPr lang="en-US" dirty="0"/>
              <a:t>J. Heaton, N.G. Polson and J.H. Witte, Deep Portfolio Theory, arXiv</a:t>
            </a:r>
            <a:r>
              <a:rPr lang="en-US"/>
              <a:t>:1605.07230v1, revised 23 </a:t>
            </a:r>
            <a:r>
              <a:rPr lang="en-US" dirty="0"/>
              <a:t>May 2016.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6577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 marL="60325" indent="0">
                  <a:buNone/>
                </a:pPr>
                <a:r>
                  <a:rPr lang="en-US" dirty="0"/>
                  <a:t>1. Auto-Encoding: </a:t>
                </a:r>
              </a:p>
              <a:p>
                <a:pPr marL="60325" indent="0">
                  <a:buNone/>
                </a:pPr>
                <a:r>
                  <a:rPr lang="en-US" dirty="0"/>
                  <a:t>Find the </a:t>
                </a:r>
                <a:r>
                  <a:rPr lang="en-US" i="1" dirty="0"/>
                  <a:t>market-map, </a:t>
                </a:r>
                <a:r>
                  <a:rPr lang="en-US" dirty="0"/>
                  <a:t>denoted by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𝑊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bSup>
                  </m:oMath>
                </a14:m>
                <a:r>
                  <a:rPr lang="en-US" dirty="0"/>
                  <a:t>, that solves</a:t>
                </a:r>
              </a:p>
              <a:p>
                <a:pPr marL="60325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lim>
                          </m:limLow>
                        </m:fName>
                        <m:e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Sup>
                                        <m:sSub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𝐹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𝑊</m:t>
                                          </m:r>
                                        </m:sub>
                                        <m: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sup>
                                      </m:sSub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𝑠𝑢𝑏𝑗𝑒𝑐𝑡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𝑡𝑜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</m:d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≤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</m:sSup>
                        </m:e>
                      </m:func>
                    </m:oMath>
                  </m:oMathPara>
                </a14:m>
                <a:endParaRPr lang="en-US" dirty="0"/>
              </a:p>
              <a:p>
                <a:pPr marL="60325" indent="0">
                  <a:buNone/>
                </a:pPr>
                <a:r>
                  <a:rPr lang="en-US" dirty="0"/>
                  <a:t>	Create a more information-efficient representation of X.</a:t>
                </a:r>
              </a:p>
              <a:p>
                <a:pPr marL="60325" indent="0">
                  <a:buNone/>
                </a:pPr>
                <a:r>
                  <a:rPr lang="en-US" dirty="0"/>
                  <a:t>2. Calibration: </a:t>
                </a:r>
              </a:p>
              <a:p>
                <a:pPr marL="60325" indent="0">
                  <a:buNone/>
                </a:pPr>
                <a:r>
                  <a:rPr lang="en-US" dirty="0"/>
                  <a:t>Find the </a:t>
                </a:r>
                <a:r>
                  <a:rPr lang="en-US" i="1" dirty="0"/>
                  <a:t>portfolio-map</a:t>
                </a:r>
                <a:r>
                  <a:rPr lang="en-US" dirty="0"/>
                  <a:t>, denoted by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𝑊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bSup>
                  </m:oMath>
                </a14:m>
                <a:r>
                  <a:rPr lang="en-US" dirty="0"/>
                  <a:t>, that solves</a:t>
                </a:r>
              </a:p>
              <a:p>
                <a:pPr marL="60325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lim>
                          </m:limLow>
                        </m:fName>
                        <m:e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Sup>
                                        <m:sSub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𝐹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𝑊</m:t>
                                          </m:r>
                                        </m:sub>
                                        <m: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sup>
                                      </m:sSub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𝑠𝑢𝑏𝑗𝑒𝑐𝑡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𝑡𝑜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</m:d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≤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p>
                          </m:sSup>
                        </m:e>
                      </m:func>
                    </m:oMath>
                  </m:oMathPara>
                </a14:m>
                <a:endParaRPr lang="en-US" i="1" dirty="0"/>
              </a:p>
              <a:p>
                <a:pPr marL="60325" indent="0">
                  <a:buNone/>
                </a:pPr>
                <a:r>
                  <a:rPr lang="en-US" i="1" dirty="0"/>
                  <a:t>	</a:t>
                </a:r>
                <a:r>
                  <a:rPr lang="en-US" dirty="0"/>
                  <a:t>Create a portfolio from X for the approximation of objective Y.</a:t>
                </a:r>
              </a:p>
              <a:p>
                <a:pPr marL="60325" indent="0">
                  <a:buNone/>
                </a:pPr>
                <a:endParaRPr lang="en-US" i="1" dirty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11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noFill/>
        </p:spPr>
        <p:txBody>
          <a:bodyPr/>
          <a:lstStyle/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solidFill>
            <a:schemeClr val="accent1"/>
          </a:solidFill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4 STEPS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/>
              <a:t>DEEP LEARNING THEORY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2826625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60325" indent="0">
                  <a:buNone/>
                </a:pPr>
                <a:r>
                  <a:rPr lang="en-US" sz="2200" dirty="0"/>
                  <a:t>3. Validation</a:t>
                </a:r>
              </a:p>
              <a:p>
                <a:pPr marL="60325" indent="0">
                  <a:buNone/>
                </a:pPr>
                <a:r>
                  <a:rPr lang="en-US" sz="2200" dirty="0"/>
                  <a:t>Find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  <m:r>
                      <a:rPr lang="en-US" sz="22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200" i="1"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US" sz="2200" i="1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p>
                  </m:oMath>
                </a14:m>
                <a:r>
                  <a:rPr lang="en-US" sz="2200" dirty="0"/>
                  <a:t> to suitably balance the trade-off between the two errors</a:t>
                </a:r>
              </a:p>
              <a:p>
                <a:pPr marL="60325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sz="2200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</m:acc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</m:e>
                                    <m:sub>
                                      <m:sSubSup>
                                        <m:sSubSupPr>
                                          <m:ctrlPr>
                                            <a:rPr lang="en-US" sz="2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</a:rPr>
                                            <m:t>𝑊</m:t>
                                          </m:r>
                                        </m:e>
                                        <m:sub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sub>
                                        <m:sup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</a:rPr>
                                            <m:t>∗</m:t>
                                          </m:r>
                                        </m:sup>
                                      </m:sSubSup>
                                    </m:sub>
                                    <m:sup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p>
                                  </m:sSubSup>
                                  <m:d>
                                    <m:dPr>
                                      <m:ctrlP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20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200">
                          <a:latin typeface="Cambria Math" panose="02040503050406030204" pitchFamily="18" charset="0"/>
                        </a:rPr>
                        <m:t>and</m:t>
                      </m:r>
                      <m:r>
                        <a:rPr lang="en-US" sz="220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sz="2200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</m:acc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</m:e>
                                    <m:sub>
                                      <m:sSubSup>
                                        <m:sSubSupPr>
                                          <m:ctrlPr>
                                            <a:rPr lang="en-US" sz="2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</a:rPr>
                                            <m:t>𝑊</m:t>
                                          </m:r>
                                        </m:e>
                                        <m:sub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sub>
                                        <m:sup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</a:rPr>
                                            <m:t>∗</m:t>
                                          </m:r>
                                        </m:sup>
                                      </m:sSubSup>
                                    </m:sub>
                                    <m:sup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sup>
                                  </m:sSubSup>
                                  <m:d>
                                    <m:dPr>
                                      <m:ctrlP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200" dirty="0"/>
              </a:p>
              <a:p>
                <a:pPr marL="60325" indent="0">
                  <a:buNone/>
                </a:pPr>
                <a:r>
                  <a:rPr lang="en-US" sz="2200" dirty="0"/>
                  <a:t>	where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  <m:sup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sz="22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200" i="1"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US" sz="2200" i="1">
                        <a:latin typeface="Cambria Math" panose="02040503050406030204" pitchFamily="18" charset="0"/>
                      </a:rPr>
                      <m:t> </m:t>
                    </m:r>
                    <m:sSubSup>
                      <m:sSubSup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  <m:sup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sz="2200" dirty="0"/>
                  <a:t> are the solutions to the previous two steps, respectively.</a:t>
                </a:r>
              </a:p>
              <a:p>
                <a:pPr marL="60325" indent="0">
                  <a:buNone/>
                </a:pPr>
                <a:r>
                  <a:rPr lang="en-US" sz="2200" dirty="0"/>
                  <a:t>4. Verification</a:t>
                </a:r>
              </a:p>
              <a:p>
                <a:pPr marL="60325" indent="0">
                  <a:buNone/>
                </a:pPr>
                <a:r>
                  <a:rPr lang="en-US" sz="2200" dirty="0"/>
                  <a:t>Choose </a:t>
                </a:r>
                <a:r>
                  <a:rPr lang="en-US" sz="2200" i="1" dirty="0"/>
                  <a:t>market-cap</a:t>
                </a:r>
                <a:r>
                  <a:rPr lang="en-US" sz="220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𝑊</m:t>
                        </m:r>
                        <m:d>
                          <m:d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sub>
                      <m:sup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bSup>
                  </m:oMath>
                </a14:m>
                <a:r>
                  <a:rPr lang="en-US" sz="2200" i="1" dirty="0"/>
                  <a:t> and portfolio-map</a:t>
                </a:r>
                <a:r>
                  <a:rPr lang="en-US" sz="220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𝑊</m:t>
                        </m:r>
                        <m:d>
                          <m:d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sub>
                      <m:sup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bSup>
                  </m:oMath>
                </a14:m>
                <a:r>
                  <a:rPr lang="en-US" sz="2200" i="1" dirty="0"/>
                  <a:t> </a:t>
                </a:r>
                <a:r>
                  <a:rPr lang="en-US" sz="2200" dirty="0"/>
                  <a:t>such that validation is factory, which is determined by inspecting the deep portfolio frontier.</a:t>
                </a:r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5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noFill/>
        </p:spPr>
        <p:txBody>
          <a:bodyPr/>
          <a:lstStyle/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solidFill>
            <a:schemeClr val="accent1"/>
          </a:solidFill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4 STEPS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/>
              <a:t>DEEP LEARNING THEORY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3837624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FAC05D9-AEC0-B14B-8D1C-F0272DB86A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8996" y="1330035"/>
            <a:ext cx="5052988" cy="4595813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noFill/>
        </p:spPr>
        <p:txBody>
          <a:bodyPr/>
          <a:lstStyle/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noFill/>
        </p:spPr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>
          <a:solidFill>
            <a:schemeClr val="accent1"/>
          </a:solidFill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ARCHITECTURE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/>
              <a:t>DEEP LEARNING THEORY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– Auto encoder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10">
                <a:extLst>
                  <a:ext uri="{FF2B5EF4-FFF2-40B4-BE49-F238E27FC236}">
                    <a16:creationId xmlns:a16="http://schemas.microsoft.com/office/drawing/2014/main" id="{A1718E22-77ED-A840-AAE8-19AF7CC02D3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892799" y="1238596"/>
                <a:ext cx="6039317" cy="4938368"/>
              </a:xfrm>
              <a:prstGeom prst="rect">
                <a:avLst/>
              </a:prstGeom>
            </p:spPr>
            <p:txBody>
              <a:bodyPr anchor="ctr">
                <a:normAutofit/>
              </a:bodyPr>
              <a:lstStyle>
                <a:lvl1pPr marL="288925" indent="-288925" algn="l" defTabSz="914400" rtl="0" eaLnBrk="1" latinLnBrk="0" hangingPunct="1">
                  <a:lnSpc>
                    <a:spcPct val="100000"/>
                  </a:lnSpc>
                  <a:spcBef>
                    <a:spcPts val="800"/>
                  </a:spcBef>
                  <a:spcAft>
                    <a:spcPts val="800"/>
                  </a:spcAft>
                  <a:buClr>
                    <a:schemeClr val="tx1"/>
                  </a:buClr>
                  <a:buSzPct val="85000"/>
                  <a:buFont typeface="Wingdings" charset="2"/>
                  <a:buChar char="§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00000"/>
                  </a:lnSpc>
                  <a:spcBef>
                    <a:spcPts val="800"/>
                  </a:spcBef>
                  <a:spcAft>
                    <a:spcPts val="800"/>
                  </a:spcAft>
                  <a:buClr>
                    <a:schemeClr val="tx1"/>
                  </a:buClr>
                  <a:buSzPct val="85000"/>
                  <a:buFont typeface="Wingdings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800"/>
                  </a:spcBef>
                  <a:spcAft>
                    <a:spcPts val="800"/>
                  </a:spcAft>
                  <a:buClr>
                    <a:schemeClr val="tx1"/>
                  </a:buClr>
                  <a:buSzPct val="85000"/>
                  <a:buFont typeface="Wingdings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800"/>
                  </a:spcBef>
                  <a:spcAft>
                    <a:spcPts val="800"/>
                  </a:spcAft>
                  <a:buClr>
                    <a:schemeClr val="tx1"/>
                  </a:buClr>
                  <a:buSzPct val="85000"/>
                  <a:buFont typeface="Wingdings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800"/>
                  </a:spcBef>
                  <a:spcAft>
                    <a:spcPts val="800"/>
                  </a:spcAft>
                  <a:buClr>
                    <a:schemeClr val="tx1"/>
                  </a:buClr>
                  <a:buSzPct val="85000"/>
                  <a:buFont typeface="Wingdings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We are trying to fit the model </a:t>
                </a: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In the simplest case with one hidden layer, we train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such that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𝑎𝑟𝑔𝑚𝑖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||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0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</m:sSub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)|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𝜆𝜙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         with 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𝑗𝑘</m:t>
                                    </m:r>
                                  </m:sup>
                                </m:sSubSup>
                              </m:e>
                            </m:d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𝑘𝑖</m:t>
                                    </m:r>
                                  </m:sup>
                                </m:sSubSup>
                              </m:e>
                            </m:d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1" name="Content Placeholder 10">
                <a:extLst>
                  <a:ext uri="{FF2B5EF4-FFF2-40B4-BE49-F238E27FC236}">
                    <a16:creationId xmlns:a16="http://schemas.microsoft.com/office/drawing/2014/main" id="{A1718E22-77ED-A840-AAE8-19AF7CC02D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2799" y="1238596"/>
                <a:ext cx="6039317" cy="4938368"/>
              </a:xfrm>
              <a:prstGeom prst="rect">
                <a:avLst/>
              </a:prstGeom>
              <a:blipFill>
                <a:blip r:embed="rId3"/>
                <a:stretch>
                  <a:fillRect l="-8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16048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noFill/>
        </p:spPr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>
          <a:solidFill>
            <a:schemeClr val="accent1"/>
          </a:solidFill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ARCHITECTURE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/>
              <a:t>DEEP LEARNING THEORY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259883" y="434108"/>
            <a:ext cx="8568672" cy="895927"/>
          </a:xfrm>
        </p:spPr>
        <p:txBody>
          <a:bodyPr>
            <a:normAutofit fontScale="90000"/>
          </a:bodyPr>
          <a:lstStyle/>
          <a:p>
            <a:r>
              <a:rPr lang="en-US" dirty="0"/>
              <a:t>Introduction – traditional factor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94C74797-A026-DC4D-A318-9A1E53E8809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59882" y="1413164"/>
                <a:ext cx="11569729" cy="4563222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Similar to the auto-encoding step, in this step, we are building a neural network with the same architecture with only the output replaced by the goal, which is the stock return in the following experiment.</a:t>
                </a:r>
              </a:p>
              <a:p>
                <a:r>
                  <a:rPr lang="en-US" dirty="0"/>
                  <a:t>Theoretical motivation: </a:t>
                </a:r>
                <a:r>
                  <a:rPr lang="en-US" sz="2000" b="1" dirty="0"/>
                  <a:t>Kolmogorov Arnold Representation Theorem</a:t>
                </a:r>
                <a:r>
                  <a:rPr lang="en-US" dirty="0"/>
                  <a:t>.</a:t>
                </a:r>
              </a:p>
              <a:p>
                <a:pPr marL="320675" indent="0">
                  <a:buNone/>
                </a:pPr>
                <a:r>
                  <a:rPr lang="en-US" dirty="0"/>
                  <a:t>Any continuous function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0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n</m:t>
                        </m:r>
                      </m:sub>
                    </m:sSub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variables, where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dirty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dirty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dirty="0">
                            <a:latin typeface="Cambria Math" panose="02040503050406030204" pitchFamily="18" charset="0"/>
                          </a:rPr>
                          <m:t>n</m:t>
                        </m:r>
                      </m:sub>
                    </m:sSub>
                    <m:r>
                      <a:rPr lang="en-US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can be represented as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dirty="0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dirty="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dirty="0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sub>
                          </m:sSub>
                        </m:e>
                      </m:d>
                      <m:r>
                        <a:rPr lang="en-US" b="0" i="0" dirty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nary>
                            <m:naryPr>
                              <m:chr m:val="∑"/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  <a:p>
                <a:pPr marL="320675" indent="0">
                  <a:buNone/>
                </a:pPr>
                <a:r>
                  <a:rPr lang="en-US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are univariate functions,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is a universal basis that does not depend on the pay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94C74797-A026-DC4D-A318-9A1E53E8809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9882" y="1413164"/>
                <a:ext cx="11569729" cy="4563222"/>
              </a:xfrm>
              <a:blipFill>
                <a:blip r:embed="rId2"/>
                <a:stretch>
                  <a:fillRect l="-439" t="-1662" r="-329" b="-185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52354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99E3D2-FF26-8740-88E3-44BF0E115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NUMERICAL EXPERIMENT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79ECFE-B583-C940-A496-615632646B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60325" indent="0">
              <a:buNone/>
            </a:pPr>
            <a:r>
              <a:rPr lang="en-US" dirty="0"/>
              <a:t>The paper has retraced the IBB Index as an numerical example.  The goal is to find a small selection of stocks for which a deep portfolio structure with good out-of-sample tracking properties can found.</a:t>
            </a:r>
          </a:p>
          <a:p>
            <a:pPr marL="60325" indent="0">
              <a:buNone/>
            </a:pPr>
            <a:r>
              <a:rPr lang="en-US" sz="2000" b="1" dirty="0"/>
              <a:t>In our project, we are retracing the IVW Index by applying the deep portfolio theory.</a:t>
            </a:r>
          </a:p>
          <a:p>
            <a:pPr marL="403225" indent="-342900"/>
            <a:r>
              <a:rPr lang="en-US" dirty="0"/>
              <a:t>IVW tracks an index of large-cap US stocks. The index selects stocks with growth characteristics from the S&amp;P 500 Index.</a:t>
            </a:r>
          </a:p>
          <a:p>
            <a:pPr marL="403225" indent="-342900"/>
            <a:r>
              <a:rPr lang="en-US" dirty="0"/>
              <a:t>Number of holdings as of 10/29/2019: 297 stocks</a:t>
            </a:r>
          </a:p>
          <a:p>
            <a:pPr marL="60325" indent="0">
              <a:buNone/>
            </a:pPr>
            <a:r>
              <a:rPr lang="en-US" sz="2000" b="1" dirty="0"/>
              <a:t>We have successfully replicated the four steps in the paper with satisfied result achieved, with each step being discussed in detail one by one next.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DF6AE9-3B59-664E-96A7-5461F4402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DEEP LEARNING THEORY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FD26E5-B37C-3344-9C9A-EDBD46ADB3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6512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0F8D9-41E0-BE4F-9C50-142410CA96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Auto-Encoding</a:t>
            </a:r>
          </a:p>
        </p:txBody>
      </p:sp>
      <p:pic>
        <p:nvPicPr>
          <p:cNvPr id="7" name="Content Placeholder 6" descr="A close up of a map&#10;&#10;Description automatically generated">
            <a:extLst>
              <a:ext uri="{FF2B5EF4-FFF2-40B4-BE49-F238E27FC236}">
                <a16:creationId xmlns:a16="http://schemas.microsoft.com/office/drawing/2014/main" id="{13B62A2D-76FD-C040-A1FE-A4D71B666C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339" y="1330035"/>
            <a:ext cx="4236661" cy="4595813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58C69F-2A44-264F-B02A-CB30403ACA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 LEARNING THEORY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CC6D6A-E6A5-BE43-A48C-DF1D9FEE0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C9BDF45-020A-C442-B225-EB78A35BD0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399" y="1528976"/>
            <a:ext cx="6232422" cy="419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259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Calibration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624661" y="1836997"/>
                <a:ext cx="8679402" cy="437348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Goal: For a desired result (or target) Y , find the portfolio-map, denoted by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that solves the regularization problem: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24661" y="1836997"/>
                <a:ext cx="8679402" cy="4373488"/>
              </a:xfrm>
              <a:blipFill>
                <a:blip r:embed="rId2"/>
                <a:stretch>
                  <a:fillRect l="-585" t="-11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0C498B50-7603-8042-BA95-1363372A86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7797" y="3534222"/>
            <a:ext cx="4533900" cy="59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801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UofWaterloo_WhiteBkgrd">
  <a:themeElements>
    <a:clrScheme name="Math">
      <a:dk1>
        <a:srgbClr val="000000"/>
      </a:dk1>
      <a:lt1>
        <a:srgbClr val="FFFFFF"/>
      </a:lt1>
      <a:dk2>
        <a:srgbClr val="757575"/>
      </a:dk2>
      <a:lt2>
        <a:srgbClr val="D6D6D6"/>
      </a:lt2>
      <a:accent1>
        <a:srgbClr val="DE2498"/>
      </a:accent1>
      <a:accent2>
        <a:srgbClr val="0C0C0C"/>
      </a:accent2>
      <a:accent3>
        <a:srgbClr val="FF62AA"/>
      </a:accent3>
      <a:accent4>
        <a:srgbClr val="FFBDEF"/>
      </a:accent4>
      <a:accent5>
        <a:srgbClr val="C50078"/>
      </a:accent5>
      <a:accent6>
        <a:srgbClr val="0073CE"/>
      </a:accent6>
      <a:hlink>
        <a:srgbClr val="C50078"/>
      </a:hlink>
      <a:folHlink>
        <a:srgbClr val="595959"/>
      </a:folHlink>
    </a:clrScheme>
    <a:fontScheme name="Impact + Georgia">
      <a:majorFont>
        <a:latin typeface="Impact"/>
        <a:ea typeface=""/>
        <a:cs typeface=""/>
      </a:majorFont>
      <a:minorFont>
        <a:latin typeface="Georg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Waterloo_math_16x9" id="{C988BA2E-C59D-B94E-8955-CCD0203107AD}" vid="{E4081DF6-D21C-124E-99AA-08A19C30C30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UofWaterloo_WhiteBkgrd</Template>
  <TotalTime>1426</TotalTime>
  <Words>1035</Words>
  <Application>Microsoft Office PowerPoint</Application>
  <PresentationFormat>Widescreen</PresentationFormat>
  <Paragraphs>175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3" baseType="lpstr">
      <vt:lpstr>Arial</vt:lpstr>
      <vt:lpstr>Calibri</vt:lpstr>
      <vt:lpstr>Cambria Math</vt:lpstr>
      <vt:lpstr>Georgia</vt:lpstr>
      <vt:lpstr>Impact</vt:lpstr>
      <vt:lpstr>Verdana</vt:lpstr>
      <vt:lpstr>Wingdings</vt:lpstr>
      <vt:lpstr>UofWaterloo_WhiteBkgrd</vt:lpstr>
      <vt:lpstr>Deep Portfolio Theory</vt:lpstr>
      <vt:lpstr>INTRODUCTION</vt:lpstr>
      <vt:lpstr>INTRODUCTION</vt:lpstr>
      <vt:lpstr>INTRODUCTION</vt:lpstr>
      <vt:lpstr>Introduction – Auto encoder</vt:lpstr>
      <vt:lpstr>Introduction – traditional factor models</vt:lpstr>
      <vt:lpstr>NUMERICAL EXPERIMENT</vt:lpstr>
      <vt:lpstr>Auto-Encoding</vt:lpstr>
      <vt:lpstr>Calibration</vt:lpstr>
      <vt:lpstr>Calibration</vt:lpstr>
      <vt:lpstr>Calibration</vt:lpstr>
      <vt:lpstr>Calibration</vt:lpstr>
      <vt:lpstr>Calibration</vt:lpstr>
      <vt:lpstr>Validation</vt:lpstr>
      <vt:lpstr>Validation</vt:lpstr>
      <vt:lpstr>Alternative Data Set: IVW</vt:lpstr>
      <vt:lpstr>Alternative Data Set: IVW</vt:lpstr>
      <vt:lpstr>Alternative Data Set: IVW</vt:lpstr>
      <vt:lpstr>Alternative Data Set: IVW</vt:lpstr>
      <vt:lpstr>Alternative Data Set: IVW</vt:lpstr>
      <vt:lpstr>Alternative Data Set: IVW</vt:lpstr>
      <vt:lpstr>Verification</vt:lpstr>
      <vt:lpstr>Summary</vt:lpstr>
      <vt:lpstr>Critical Assessment/Limitations</vt:lpstr>
      <vt:lpstr>Reference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 IN THIS SPACE HERE</dc:title>
  <dc:creator>Lina Wang</dc:creator>
  <cp:lastModifiedBy>michael.linda.wu@gmail.com</cp:lastModifiedBy>
  <cp:revision>40</cp:revision>
  <dcterms:created xsi:type="dcterms:W3CDTF">2019-10-29T00:33:12Z</dcterms:created>
  <dcterms:modified xsi:type="dcterms:W3CDTF">2019-10-31T01:47:48Z</dcterms:modified>
</cp:coreProperties>
</file>